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2" r:id="rId1"/>
  </p:sldMasterIdLst>
  <p:sldIdLst>
    <p:sldId id="256" r:id="rId2"/>
    <p:sldId id="265" r:id="rId3"/>
    <p:sldId id="257" r:id="rId4"/>
    <p:sldId id="258" r:id="rId5"/>
    <p:sldId id="267" r:id="rId6"/>
    <p:sldId id="266" r:id="rId7"/>
    <p:sldId id="259" r:id="rId8"/>
    <p:sldId id="261" r:id="rId9"/>
    <p:sldId id="268" r:id="rId10"/>
    <p:sldId id="269" r:id="rId11"/>
    <p:sldId id="262" r:id="rId12"/>
    <p:sldId id="26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62" autoAdjust="0"/>
    <p:restoredTop sz="94660"/>
  </p:normalViewPr>
  <p:slideViewPr>
    <p:cSldViewPr snapToGrid="0">
      <p:cViewPr>
        <p:scale>
          <a:sx n="80" d="100"/>
          <a:sy n="80" d="100"/>
        </p:scale>
        <p:origin x="-612" y="-2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eg>
</file>

<file path=ppt/media/image11.jpeg>
</file>

<file path=ppt/media/image2.png>
</file>

<file path=ppt/media/image3.png>
</file>

<file path=ppt/media/image4.jpeg>
</file>

<file path=ppt/media/image5.jpe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711200" y="1371600"/>
            <a:ext cx="10468864"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711200" y="3228536"/>
            <a:ext cx="10472928"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8C83EABE-5878-42B2-AE6A-C85BC10911BA}" type="datetimeFigureOut">
              <a:rPr lang="en-IN" smtClean="0"/>
              <a:t>04-09-2023</a:t>
            </a:fld>
            <a:endParaRPr lang="en-IN"/>
          </a:p>
        </p:txBody>
      </p:sp>
      <p:sp>
        <p:nvSpPr>
          <p:cNvPr id="19" name="Footer Placeholder 18"/>
          <p:cNvSpPr>
            <a:spLocks noGrp="1"/>
          </p:cNvSpPr>
          <p:nvPr>
            <p:ph type="ftr" sz="quarter" idx="11"/>
          </p:nvPr>
        </p:nvSpPr>
        <p:spPr/>
        <p:txBody>
          <a:bodyPr/>
          <a:lstStyle/>
          <a:p>
            <a:endParaRPr lang="en-IN"/>
          </a:p>
        </p:txBody>
      </p:sp>
      <p:sp>
        <p:nvSpPr>
          <p:cNvPr id="27" name="Slide Number Placeholder 26"/>
          <p:cNvSpPr>
            <a:spLocks noGrp="1"/>
          </p:cNvSpPr>
          <p:nvPr>
            <p:ph type="sldNum" sz="quarter" idx="12"/>
          </p:nvPr>
        </p:nvSpPr>
        <p:spPr/>
        <p:txBody>
          <a:bodyPr/>
          <a:lstStyle/>
          <a:p>
            <a:fld id="{48FC0B37-5556-400A-88C9-6BEE7A2BC0EB}" type="slidenum">
              <a:rPr lang="en-IN" smtClean="0"/>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8C83EABE-5878-42B2-AE6A-C85BC10911BA}" type="datetimeFigureOut">
              <a:rPr lang="en-IN" smtClean="0"/>
              <a:t>04-09-2023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FC0B37-5556-400A-88C9-6BEE7A2BC0EB}"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914402"/>
            <a:ext cx="2743200" cy="52117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914402"/>
            <a:ext cx="8026400" cy="5211763"/>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8C83EABE-5878-42B2-AE6A-C85BC10911BA}" type="datetimeFigureOut">
              <a:rPr lang="en-IN" smtClean="0"/>
              <a:t>04-09-2023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FC0B37-5556-400A-88C9-6BEE7A2BC0EB}"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8C83EABE-5878-42B2-AE6A-C85BC10911BA}" type="datetimeFigureOut">
              <a:rPr lang="en-IN" smtClean="0"/>
              <a:t>04-09-2023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FC0B37-5556-400A-88C9-6BEE7A2BC0EB}"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07136" y="1316736"/>
            <a:ext cx="103632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07136" y="2704664"/>
            <a:ext cx="103632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8C83EABE-5878-42B2-AE6A-C85BC10911BA}" type="datetimeFigureOut">
              <a:rPr lang="en-IN" smtClean="0"/>
              <a:t>04-09-2023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FC0B37-5556-400A-88C9-6BEE7A2BC0EB}" type="slidenum">
              <a:rPr lang="en-IN" smtClean="0"/>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09728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609600" y="1920085"/>
            <a:ext cx="53848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6197600" y="1920085"/>
            <a:ext cx="53848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8C83EABE-5878-42B2-AE6A-C85BC10911BA}" type="datetimeFigureOut">
              <a:rPr lang="en-IN" smtClean="0"/>
              <a:t>04-09-2023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FC0B37-5556-400A-88C9-6BEE7A2BC0EB}"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0972800" cy="1143000"/>
          </a:xfrm>
        </p:spPr>
        <p:txBody>
          <a:bodyPr tIns="45720"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09600" y="1855248"/>
            <a:ext cx="5386917"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6193368" y="1859758"/>
            <a:ext cx="5389033"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609600" y="2514600"/>
            <a:ext cx="5386917"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6193368" y="2514600"/>
            <a:ext cx="5389033"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8C83EABE-5878-42B2-AE6A-C85BC10911BA}" type="datetimeFigureOut">
              <a:rPr lang="en-IN" smtClean="0"/>
              <a:t>04-09-2023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8FC0B37-5556-400A-88C9-6BEE7A2BC0EB}"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10744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8C83EABE-5878-42B2-AE6A-C85BC10911BA}" type="datetimeFigureOut">
              <a:rPr lang="en-IN" smtClean="0"/>
              <a:t>04-09-2023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8FC0B37-5556-400A-88C9-6BEE7A2BC0EB}"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83EABE-5878-42B2-AE6A-C85BC10911BA}" type="datetimeFigureOut">
              <a:rPr lang="en-IN" smtClean="0"/>
              <a:t>04-09-2023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8FC0B37-5556-400A-88C9-6BEE7A2BC0EB}"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514352"/>
            <a:ext cx="36576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914400" y="1676400"/>
            <a:ext cx="36576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766733" y="1676400"/>
            <a:ext cx="6815667"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8C83EABE-5878-42B2-AE6A-C85BC10911BA}" type="datetimeFigureOut">
              <a:rPr lang="en-IN" smtClean="0"/>
              <a:t>04-09-2023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FC0B37-5556-400A-88C9-6BEE7A2BC0EB}"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4221004" y="1108077"/>
            <a:ext cx="70104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10672179" y="5359769"/>
            <a:ext cx="207264"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812800" y="1176997"/>
            <a:ext cx="2950464" cy="1582621"/>
          </a:xfrm>
        </p:spPr>
        <p:txBody>
          <a:bodyPr vert="horz" lIns="45720" tIns="45720" rIns="45720" bIns="45720" anchor="b"/>
          <a:lstStyle>
            <a:lvl1pPr algn="l">
              <a:buNone/>
              <a:defRPr sz="20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812800" y="2828785"/>
            <a:ext cx="29464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8C83EABE-5878-42B2-AE6A-C85BC10911BA}" type="datetimeFigureOut">
              <a:rPr lang="en-IN" smtClean="0"/>
              <a:t>04-09-2023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10769600" y="6356351"/>
            <a:ext cx="812800" cy="365125"/>
          </a:xfrm>
        </p:spPr>
        <p:txBody>
          <a:bodyPr/>
          <a:lstStyle/>
          <a:p>
            <a:fld id="{48FC0B37-5556-400A-88C9-6BEE7A2BC0EB}" type="slidenum">
              <a:rPr lang="en-IN" smtClean="0"/>
              <a:t>‹#›</a:t>
            </a:fld>
            <a:endParaRPr lang="en-IN"/>
          </a:p>
        </p:txBody>
      </p:sp>
      <p:sp>
        <p:nvSpPr>
          <p:cNvPr id="3" name="Picture Placeholder 2"/>
          <p:cNvSpPr>
            <a:spLocks noGrp="1"/>
          </p:cNvSpPr>
          <p:nvPr>
            <p:ph type="pic" idx="1"/>
          </p:nvPr>
        </p:nvSpPr>
        <p:spPr>
          <a:xfrm rot="420000">
            <a:off x="4647724" y="1199517"/>
            <a:ext cx="615696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smtClean="0"/>
              <a:t>Click icon to add picture</a:t>
            </a:r>
            <a:endParaRPr kumimoji="0" lang="en-US" dirty="0"/>
          </a:p>
        </p:txBody>
      </p:sp>
      <p:sp>
        <p:nvSpPr>
          <p:cNvPr id="10" name="Freeform 9"/>
          <p:cNvSpPr>
            <a:spLocks/>
          </p:cNvSpPr>
          <p:nvPr/>
        </p:nvSpPr>
        <p:spPr bwMode="auto">
          <a:xfrm flipV="1">
            <a:off x="-12700" y="5816600"/>
            <a:ext cx="1221740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5842000" y="6219826"/>
            <a:ext cx="63500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12700" y="-7144"/>
            <a:ext cx="1221740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5842000" y="-7144"/>
            <a:ext cx="63500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609600" y="704088"/>
            <a:ext cx="10972800" cy="1143000"/>
          </a:xfrm>
          <a:prstGeom prst="rect">
            <a:avLst/>
          </a:prstGeom>
        </p:spPr>
        <p:txBody>
          <a:bodyPr vert="horz" lIns="0"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609600" y="1935480"/>
            <a:ext cx="10972800" cy="438912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09600" y="6356351"/>
            <a:ext cx="2844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8C83EABE-5878-42B2-AE6A-C85BC10911BA}" type="datetimeFigureOut">
              <a:rPr lang="en-IN" smtClean="0"/>
              <a:t>04-09-2023</a:t>
            </a:fld>
            <a:endParaRPr lang="en-IN"/>
          </a:p>
        </p:txBody>
      </p:sp>
      <p:sp>
        <p:nvSpPr>
          <p:cNvPr id="22" name="Footer Placeholder 21"/>
          <p:cNvSpPr>
            <a:spLocks noGrp="1"/>
          </p:cNvSpPr>
          <p:nvPr>
            <p:ph type="ftr" sz="quarter" idx="3"/>
          </p:nvPr>
        </p:nvSpPr>
        <p:spPr>
          <a:xfrm>
            <a:off x="3556000" y="6356351"/>
            <a:ext cx="44704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IN"/>
          </a:p>
        </p:txBody>
      </p:sp>
      <p:sp>
        <p:nvSpPr>
          <p:cNvPr id="18" name="Slide Number Placeholder 17"/>
          <p:cNvSpPr>
            <a:spLocks noGrp="1"/>
          </p:cNvSpPr>
          <p:nvPr>
            <p:ph type="sldNum" sz="quarter" idx="4"/>
          </p:nvPr>
        </p:nvSpPr>
        <p:spPr>
          <a:xfrm>
            <a:off x="10566400" y="6356351"/>
            <a:ext cx="1016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48FC0B37-5556-400A-88C9-6BEE7A2BC0EB}" type="slidenum">
              <a:rPr lang="en-IN" smtClean="0"/>
              <a:t>‹#›</a:t>
            </a:fld>
            <a:endParaRPr lang="en-IN"/>
          </a:p>
        </p:txBody>
      </p:sp>
      <p:grpSp>
        <p:nvGrpSpPr>
          <p:cNvPr id="2" name="Group 1"/>
          <p:cNvGrpSpPr/>
          <p:nvPr/>
        </p:nvGrpSpPr>
        <p:grpSpPr>
          <a:xfrm>
            <a:off x="-25356" y="202408"/>
            <a:ext cx="12240731"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4003" r:id="rId1"/>
    <p:sldLayoutId id="2147484004" r:id="rId2"/>
    <p:sldLayoutId id="2147484005" r:id="rId3"/>
    <p:sldLayoutId id="2147484006" r:id="rId4"/>
    <p:sldLayoutId id="2147484007" r:id="rId5"/>
    <p:sldLayoutId id="2147484008" r:id="rId6"/>
    <p:sldLayoutId id="2147484009" r:id="rId7"/>
    <p:sldLayoutId id="2147484010" r:id="rId8"/>
    <p:sldLayoutId id="2147484011" r:id="rId9"/>
    <p:sldLayoutId id="2147484012" r:id="rId10"/>
    <p:sldLayoutId id="2147484013"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jpe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0D8078-321E-4C7C-B9E6-A374499ABA07}"/>
              </a:ext>
            </a:extLst>
          </p:cNvPr>
          <p:cNvSpPr>
            <a:spLocks noGrp="1"/>
          </p:cNvSpPr>
          <p:nvPr>
            <p:ph type="ctrTitle"/>
          </p:nvPr>
        </p:nvSpPr>
        <p:spPr>
          <a:xfrm>
            <a:off x="2740833" y="468925"/>
            <a:ext cx="8574623" cy="2061959"/>
          </a:xfrm>
        </p:spPr>
        <p:txBody>
          <a:bodyPr>
            <a:normAutofit/>
          </a:bodyPr>
          <a:lstStyle/>
          <a:p>
            <a:pPr algn="ctr"/>
            <a:r>
              <a:rPr lang="en-IN" b="1" dirty="0" smtClean="0">
                <a:latin typeface="Times New Roman" pitchFamily="18" charset="0"/>
                <a:cs typeface="Times New Roman" pitchFamily="18" charset="0"/>
              </a:rPr>
              <a:t>Coin Detection and Counting System</a:t>
            </a:r>
            <a:endParaRPr lang="en-IN" b="1" dirty="0">
              <a:latin typeface="Times New Roman" pitchFamily="18" charset="0"/>
              <a:cs typeface="Times New Roman" pitchFamily="18" charset="0"/>
            </a:endParaRPr>
          </a:p>
        </p:txBody>
      </p:sp>
      <p:sp>
        <p:nvSpPr>
          <p:cNvPr id="3" name="Subtitle 2">
            <a:extLst>
              <a:ext uri="{FF2B5EF4-FFF2-40B4-BE49-F238E27FC236}">
                <a16:creationId xmlns:a16="http://schemas.microsoft.com/office/drawing/2014/main" xmlns="" id="{47DE1CC7-9D16-4FF7-9EB5-E27312F3965E}"/>
              </a:ext>
            </a:extLst>
          </p:cNvPr>
          <p:cNvSpPr>
            <a:spLocks noGrp="1"/>
          </p:cNvSpPr>
          <p:nvPr>
            <p:ph type="subTitle" idx="1"/>
          </p:nvPr>
        </p:nvSpPr>
        <p:spPr>
          <a:xfrm>
            <a:off x="711200" y="3228535"/>
            <a:ext cx="10472928" cy="2679895"/>
          </a:xfrm>
        </p:spPr>
        <p:txBody>
          <a:bodyPr>
            <a:normAutofit/>
          </a:bodyPr>
          <a:lstStyle/>
          <a:p>
            <a:r>
              <a:rPr lang="en-IN" b="1" smtClean="0">
                <a:latin typeface="Times New Roman" pitchFamily="18" charset="0"/>
                <a:cs typeface="Times New Roman" pitchFamily="18" charset="0"/>
              </a:rPr>
              <a:t>Dipali</a:t>
            </a:r>
            <a:r>
              <a:rPr lang="en-IN" b="1" dirty="0" smtClean="0">
                <a:latin typeface="Times New Roman" pitchFamily="18" charset="0"/>
                <a:cs typeface="Times New Roman" pitchFamily="18" charset="0"/>
              </a:rPr>
              <a:t> </a:t>
            </a:r>
            <a:r>
              <a:rPr lang="en-IN" b="1" dirty="0" err="1" smtClean="0">
                <a:latin typeface="Times New Roman" pitchFamily="18" charset="0"/>
                <a:cs typeface="Times New Roman" pitchFamily="18" charset="0"/>
              </a:rPr>
              <a:t>Pawar</a:t>
            </a:r>
            <a:endParaRPr lang="en-IN" b="1" dirty="0">
              <a:latin typeface="Times New Roman" pitchFamily="18" charset="0"/>
              <a:cs typeface="Times New Roman" pitchFamily="18" charset="0"/>
            </a:endParaRPr>
          </a:p>
          <a:p>
            <a:pPr algn="just"/>
            <a:r>
              <a:rPr lang="en-IN" b="1" dirty="0" smtClean="0">
                <a:latin typeface="Times New Roman" pitchFamily="18" charset="0"/>
                <a:cs typeface="Times New Roman" pitchFamily="18" charset="0"/>
              </a:rPr>
              <a:t>      </a:t>
            </a:r>
            <a:r>
              <a:rPr lang="en-IN" dirty="0" smtClean="0">
                <a:latin typeface="Times New Roman" pitchFamily="18" charset="0"/>
                <a:cs typeface="Times New Roman" pitchFamily="18" charset="0"/>
              </a:rPr>
              <a:t>Guide-</a:t>
            </a:r>
          </a:p>
          <a:p>
            <a:pPr algn="just"/>
            <a:r>
              <a:rPr lang="en-IN" dirty="0">
                <a:latin typeface="Times New Roman" pitchFamily="18" charset="0"/>
                <a:cs typeface="Times New Roman" pitchFamily="18" charset="0"/>
              </a:rPr>
              <a:t> </a:t>
            </a:r>
            <a:r>
              <a:rPr lang="en-IN" dirty="0" smtClean="0">
                <a:latin typeface="Times New Roman" pitchFamily="18" charset="0"/>
                <a:cs typeface="Times New Roman" pitchFamily="18" charset="0"/>
              </a:rPr>
              <a:t>                 </a:t>
            </a:r>
            <a:r>
              <a:rPr lang="en-IN" dirty="0" err="1" smtClean="0">
                <a:latin typeface="Times New Roman" pitchFamily="18" charset="0"/>
                <a:cs typeface="Times New Roman" pitchFamily="18" charset="0"/>
              </a:rPr>
              <a:t>Dr.</a:t>
            </a:r>
            <a:r>
              <a:rPr lang="en-IN" dirty="0" smtClean="0">
                <a:latin typeface="Times New Roman" pitchFamily="18" charset="0"/>
                <a:cs typeface="Times New Roman" pitchFamily="18" charset="0"/>
              </a:rPr>
              <a:t> P. Roy </a:t>
            </a:r>
            <a:endParaRPr lang="en-IN" dirty="0">
              <a:latin typeface="Times New Roman" pitchFamily="18" charset="0"/>
              <a:cs typeface="Times New Roman" pitchFamily="18" charset="0"/>
            </a:endParaRPr>
          </a:p>
        </p:txBody>
      </p:sp>
    </p:spTree>
    <p:extLst>
      <p:ext uri="{BB962C8B-B14F-4D97-AF65-F5344CB8AC3E}">
        <p14:creationId xmlns:p14="http://schemas.microsoft.com/office/powerpoint/2010/main" val="25482385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extLst>
              <a:ext uri="{28A0092B-C50C-407E-A947-70E740481C1C}">
                <a14:useLocalDpi xmlns:a14="http://schemas.microsoft.com/office/drawing/2010/main" val="0"/>
              </a:ext>
            </a:extLst>
          </a:blip>
          <a:srcRect/>
          <a:stretch>
            <a:fillRect/>
          </a:stretch>
        </p:blipFill>
        <p:spPr bwMode="auto">
          <a:xfrm>
            <a:off x="293233" y="511508"/>
            <a:ext cx="3781425" cy="2652395"/>
          </a:xfrm>
          <a:prstGeom prst="rect">
            <a:avLst/>
          </a:prstGeom>
          <a:noFill/>
          <a:ln>
            <a:noFill/>
          </a:ln>
        </p:spPr>
      </p:pic>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4287364" y="511508"/>
            <a:ext cx="3585977" cy="2652395"/>
          </a:xfrm>
          <a:prstGeom prst="rect">
            <a:avLst/>
          </a:prstGeom>
          <a:noFill/>
          <a:ln>
            <a:noFill/>
          </a:ln>
        </p:spPr>
      </p:pic>
      <p:pic>
        <p:nvPicPr>
          <p:cNvPr id="5" name="Picture 4"/>
          <p:cNvPicPr/>
          <p:nvPr/>
        </p:nvPicPr>
        <p:blipFill>
          <a:blip r:embed="rId4"/>
          <a:stretch>
            <a:fillRect/>
          </a:stretch>
        </p:blipFill>
        <p:spPr>
          <a:xfrm>
            <a:off x="8195395" y="511507"/>
            <a:ext cx="3781425" cy="2652395"/>
          </a:xfrm>
          <a:prstGeom prst="rect">
            <a:avLst/>
          </a:prstGeom>
        </p:spPr>
      </p:pic>
      <p:pic>
        <p:nvPicPr>
          <p:cNvPr id="6" name="Picture 5" descr="C:\Users\JADHAV\Desktop\BE Project\vending machine\IMG-20200521-WA0009.jpg"/>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3232" y="3529927"/>
            <a:ext cx="3781425" cy="2573990"/>
          </a:xfrm>
          <a:prstGeom prst="rect">
            <a:avLst/>
          </a:prstGeom>
          <a:noFill/>
          <a:ln>
            <a:noFill/>
          </a:ln>
        </p:spPr>
      </p:pic>
      <p:pic>
        <p:nvPicPr>
          <p:cNvPr id="7" name="Picture 6" descr="C:\Users\JADHAV\Desktop\BE Project\vending machine\IMG-20200521-WA0012.jp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287364" y="3529927"/>
            <a:ext cx="3585977" cy="2573990"/>
          </a:xfrm>
          <a:prstGeom prst="rect">
            <a:avLst/>
          </a:prstGeom>
          <a:noFill/>
          <a:ln>
            <a:noFill/>
          </a:ln>
        </p:spPr>
      </p:pic>
      <p:pic>
        <p:nvPicPr>
          <p:cNvPr id="8" name="Picture 7" descr="C:\Users\JADHAV\Desktop\BE Project\vending machine\IMG-20200521-WA0014.jpg"/>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195394" y="3529927"/>
            <a:ext cx="3781425" cy="2573990"/>
          </a:xfrm>
          <a:prstGeom prst="rect">
            <a:avLst/>
          </a:prstGeom>
          <a:noFill/>
          <a:ln>
            <a:noFill/>
          </a:ln>
        </p:spPr>
      </p:pic>
    </p:spTree>
    <p:extLst>
      <p:ext uri="{BB962C8B-B14F-4D97-AF65-F5344CB8AC3E}">
        <p14:creationId xmlns:p14="http://schemas.microsoft.com/office/powerpoint/2010/main" val="195225566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E4A226-5D12-441D-B033-BB2FC3DED2ED}"/>
              </a:ext>
            </a:extLst>
          </p:cNvPr>
          <p:cNvSpPr>
            <a:spLocks noGrp="1"/>
          </p:cNvSpPr>
          <p:nvPr>
            <p:ph type="title"/>
          </p:nvPr>
        </p:nvSpPr>
        <p:spPr>
          <a:xfrm>
            <a:off x="609600" y="692213"/>
            <a:ext cx="10972800" cy="1143000"/>
          </a:xfrm>
        </p:spPr>
        <p:txBody>
          <a:bodyPr>
            <a:normAutofit/>
          </a:bodyPr>
          <a:lstStyle/>
          <a:p>
            <a:r>
              <a:rPr lang="en-IN" sz="3600" dirty="0" smtClean="0">
                <a:latin typeface="Times New Roman" pitchFamily="18" charset="0"/>
                <a:cs typeface="Times New Roman" pitchFamily="18" charset="0"/>
              </a:rPr>
              <a:t>Conclusion </a:t>
            </a:r>
            <a:endParaRPr lang="en-IN" sz="3600" dirty="0">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0C9A47B5-52DB-48A8-B84D-D59DBB5BBDB3}"/>
              </a:ext>
            </a:extLst>
          </p:cNvPr>
          <p:cNvSpPr>
            <a:spLocks noGrp="1"/>
          </p:cNvSpPr>
          <p:nvPr>
            <p:ph idx="1"/>
          </p:nvPr>
        </p:nvSpPr>
        <p:spPr/>
        <p:txBody>
          <a:bodyPr>
            <a:normAutofit/>
          </a:bodyPr>
          <a:lstStyle/>
          <a:p>
            <a:pPr marL="0" indent="0">
              <a:buNone/>
            </a:pPr>
            <a:r>
              <a:rPr lang="en-US" sz="2200" dirty="0" smtClean="0">
                <a:latin typeface="Times New Roman" pitchFamily="18" charset="0"/>
                <a:cs typeface="Times New Roman" pitchFamily="18" charset="0"/>
              </a:rPr>
              <a:t>	After </a:t>
            </a:r>
            <a:r>
              <a:rPr lang="en-US" sz="2200" dirty="0">
                <a:latin typeface="Times New Roman" pitchFamily="18" charset="0"/>
                <a:cs typeface="Times New Roman" pitchFamily="18" charset="0"/>
              </a:rPr>
              <a:t>performing a number of tests and trials on how the Coin Sorting and Counting Machine performed, it can be concluded that a nearly accurate and reliable system was created as proven by the results taken</a:t>
            </a:r>
            <a:r>
              <a:rPr lang="en-US" sz="2200" dirty="0" smtClean="0">
                <a:latin typeface="Times New Roman" pitchFamily="18" charset="0"/>
                <a:cs typeface="Times New Roman" pitchFamily="18" charset="0"/>
              </a:rPr>
              <a:t>.</a:t>
            </a:r>
            <a:r>
              <a:rPr lang="en-US" sz="2200" dirty="0">
                <a:latin typeface="Times New Roman" pitchFamily="18" charset="0"/>
                <a:cs typeface="Times New Roman" pitchFamily="18" charset="0"/>
              </a:rPr>
              <a:t> </a:t>
            </a:r>
            <a:endParaRPr lang="en-US" sz="2200" dirty="0" smtClean="0">
              <a:latin typeface="Times New Roman" pitchFamily="18" charset="0"/>
              <a:cs typeface="Times New Roman" pitchFamily="18" charset="0"/>
            </a:endParaRPr>
          </a:p>
          <a:p>
            <a:pPr marL="0" indent="0">
              <a:buNone/>
            </a:pPr>
            <a:r>
              <a:rPr lang="en-US" sz="2200" dirty="0">
                <a:latin typeface="Times New Roman" pitchFamily="18" charset="0"/>
                <a:cs typeface="Times New Roman" pitchFamily="18" charset="0"/>
              </a:rPr>
              <a:t>	</a:t>
            </a:r>
            <a:r>
              <a:rPr lang="en-US" sz="2200" dirty="0" smtClean="0">
                <a:latin typeface="Times New Roman" pitchFamily="18" charset="0"/>
                <a:cs typeface="Times New Roman" pitchFamily="18" charset="0"/>
              </a:rPr>
              <a:t>In </a:t>
            </a:r>
            <a:r>
              <a:rPr lang="en-US" sz="2200" dirty="0">
                <a:latin typeface="Times New Roman" pitchFamily="18" charset="0"/>
                <a:cs typeface="Times New Roman" pitchFamily="18" charset="0"/>
              </a:rPr>
              <a:t>the second phase of the project, an application based on CDCS is implemented successfully. The paper vending machine is working properly. Due to the use of printer’s mechanism the structure of machine is much simpler. Papers are easily come out from the system. </a:t>
            </a:r>
            <a:endParaRPr lang="en-US" sz="2200" dirty="0" smtClean="0">
              <a:latin typeface="Times New Roman" pitchFamily="18" charset="0"/>
              <a:cs typeface="Times New Roman" pitchFamily="18" charset="0"/>
            </a:endParaRPr>
          </a:p>
          <a:p>
            <a:pPr marL="0" indent="0">
              <a:buNone/>
            </a:pPr>
            <a:r>
              <a:rPr lang="en-US" sz="2200" dirty="0">
                <a:latin typeface="Times New Roman" pitchFamily="18" charset="0"/>
                <a:cs typeface="Times New Roman" pitchFamily="18" charset="0"/>
              </a:rPr>
              <a:t>	</a:t>
            </a:r>
            <a:r>
              <a:rPr lang="en-US" sz="2200" dirty="0" smtClean="0">
                <a:latin typeface="Times New Roman" pitchFamily="18" charset="0"/>
                <a:cs typeface="Times New Roman" pitchFamily="18" charset="0"/>
              </a:rPr>
              <a:t>The </a:t>
            </a:r>
            <a:r>
              <a:rPr lang="en-US" sz="2200" dirty="0">
                <a:latin typeface="Times New Roman" pitchFamily="18" charset="0"/>
                <a:cs typeface="Times New Roman" pitchFamily="18" charset="0"/>
              </a:rPr>
              <a:t>goal of using CDCS in Automated paper vending machine is achieved successfully. The students can get the stationary papers at any time by just simply inserting coin into the system.</a:t>
            </a:r>
          </a:p>
          <a:p>
            <a:pPr marL="0" indent="0">
              <a:buNone/>
            </a:pPr>
            <a:endParaRPr lang="en-IN" sz="2200" dirty="0">
              <a:latin typeface="Times New Roman" pitchFamily="18" charset="0"/>
              <a:cs typeface="Times New Roman" pitchFamily="18" charset="0"/>
            </a:endParaRPr>
          </a:p>
        </p:txBody>
      </p:sp>
    </p:spTree>
    <p:extLst>
      <p:ext uri="{BB962C8B-B14F-4D97-AF65-F5344CB8AC3E}">
        <p14:creationId xmlns:p14="http://schemas.microsoft.com/office/powerpoint/2010/main" val="35036735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EB28DD-3B2F-45FF-99D6-FA381A6D824E}"/>
              </a:ext>
            </a:extLst>
          </p:cNvPr>
          <p:cNvSpPr>
            <a:spLocks noGrp="1"/>
          </p:cNvSpPr>
          <p:nvPr>
            <p:ph type="title"/>
          </p:nvPr>
        </p:nvSpPr>
        <p:spPr>
          <a:xfrm>
            <a:off x="1484313" y="1749669"/>
            <a:ext cx="10018713" cy="2400300"/>
          </a:xfrm>
        </p:spPr>
        <p:txBody>
          <a:bodyPr>
            <a:normAutofit/>
          </a:bodyPr>
          <a:lstStyle/>
          <a:p>
            <a:r>
              <a:rPr lang="en-IN" sz="8800" dirty="0">
                <a:latin typeface="Times New Roman" pitchFamily="18" charset="0"/>
                <a:cs typeface="Times New Roman" pitchFamily="18" charset="0"/>
              </a:rPr>
              <a:t>Thank </a:t>
            </a:r>
            <a:r>
              <a:rPr lang="en-IN" sz="8800" dirty="0" smtClean="0">
                <a:latin typeface="Times New Roman" pitchFamily="18" charset="0"/>
                <a:cs typeface="Times New Roman" pitchFamily="18" charset="0"/>
              </a:rPr>
              <a:t>you….</a:t>
            </a:r>
            <a:endParaRPr lang="en-IN" sz="8800" dirty="0">
              <a:latin typeface="Times New Roman" pitchFamily="18" charset="0"/>
              <a:cs typeface="Times New Roman" pitchFamily="18" charset="0"/>
            </a:endParaRPr>
          </a:p>
        </p:txBody>
      </p:sp>
    </p:spTree>
    <p:extLst>
      <p:ext uri="{BB962C8B-B14F-4D97-AF65-F5344CB8AC3E}">
        <p14:creationId xmlns:p14="http://schemas.microsoft.com/office/powerpoint/2010/main" val="187933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latin typeface="Times New Roman" pitchFamily="18" charset="0"/>
                <a:cs typeface="Times New Roman" pitchFamily="18" charset="0"/>
              </a:rPr>
              <a:t>Abstract</a:t>
            </a: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a:xfrm>
            <a:off x="304497" y="2196737"/>
            <a:ext cx="11664462" cy="3586546"/>
          </a:xfrm>
        </p:spPr>
        <p:txBody>
          <a:bodyPr>
            <a:normAutofit/>
          </a:bodyPr>
          <a:lstStyle/>
          <a:p>
            <a:pPr marL="0" indent="0">
              <a:buNone/>
            </a:pPr>
            <a:r>
              <a:rPr lang="en-US" sz="2200" dirty="0">
                <a:latin typeface="Times New Roman" pitchFamily="18" charset="0"/>
                <a:cs typeface="Times New Roman" pitchFamily="18" charset="0"/>
              </a:rPr>
              <a:t>Coin Detection Counting System is proposed,</a:t>
            </a:r>
          </a:p>
          <a:p>
            <a:r>
              <a:rPr lang="en-US" sz="2200" dirty="0">
                <a:latin typeface="Times New Roman" pitchFamily="18" charset="0"/>
                <a:cs typeface="Times New Roman" pitchFamily="18" charset="0"/>
              </a:rPr>
              <a:t>To count the coins with accuracy.</a:t>
            </a:r>
          </a:p>
          <a:p>
            <a:r>
              <a:rPr lang="en-US" sz="2200" dirty="0" smtClean="0">
                <a:latin typeface="Times New Roman" pitchFamily="18" charset="0"/>
                <a:cs typeface="Times New Roman" pitchFamily="18" charset="0"/>
              </a:rPr>
              <a:t> </a:t>
            </a:r>
            <a:r>
              <a:rPr lang="en-US" sz="2200" dirty="0">
                <a:latin typeface="Times New Roman" pitchFamily="18" charset="0"/>
                <a:cs typeface="Times New Roman" pitchFamily="18" charset="0"/>
              </a:rPr>
              <a:t>U</a:t>
            </a:r>
            <a:r>
              <a:rPr lang="en-US" sz="2200" dirty="0" smtClean="0">
                <a:latin typeface="Times New Roman" pitchFamily="18" charset="0"/>
                <a:cs typeface="Times New Roman" pitchFamily="18" charset="0"/>
              </a:rPr>
              <a:t>se </a:t>
            </a:r>
            <a:r>
              <a:rPr lang="en-US" sz="2200" dirty="0">
                <a:latin typeface="Times New Roman" pitchFamily="18" charset="0"/>
                <a:cs typeface="Times New Roman" pitchFamily="18" charset="0"/>
              </a:rPr>
              <a:t>IR Sensor to recognize coins.</a:t>
            </a:r>
          </a:p>
          <a:p>
            <a:r>
              <a:rPr lang="en-US" sz="2200" dirty="0">
                <a:latin typeface="Times New Roman" pitchFamily="18" charset="0"/>
                <a:cs typeface="Times New Roman" pitchFamily="18" charset="0"/>
              </a:rPr>
              <a:t>To make a system which will be </a:t>
            </a:r>
            <a:r>
              <a:rPr lang="en-US" sz="2200" dirty="0" smtClean="0">
                <a:latin typeface="Times New Roman" pitchFamily="18" charset="0"/>
                <a:cs typeface="Times New Roman" pitchFamily="18" charset="0"/>
              </a:rPr>
              <a:t>efficient </a:t>
            </a:r>
            <a:r>
              <a:rPr lang="en-US" sz="2200" dirty="0">
                <a:latin typeface="Times New Roman" pitchFamily="18" charset="0"/>
                <a:cs typeface="Times New Roman" pitchFamily="18" charset="0"/>
              </a:rPr>
              <a:t>for counting and </a:t>
            </a:r>
            <a:r>
              <a:rPr lang="en-US" sz="2200" dirty="0" smtClean="0">
                <a:latin typeface="Times New Roman" pitchFamily="18" charset="0"/>
                <a:cs typeface="Times New Roman" pitchFamily="18" charset="0"/>
              </a:rPr>
              <a:t>sorting coins.</a:t>
            </a:r>
            <a:endParaRPr lang="en-US" sz="2200" dirty="0">
              <a:latin typeface="Times New Roman" pitchFamily="18" charset="0"/>
              <a:cs typeface="Times New Roman" pitchFamily="18" charset="0"/>
            </a:endParaRPr>
          </a:p>
          <a:p>
            <a:r>
              <a:rPr lang="en-US" sz="2200" dirty="0">
                <a:latin typeface="Times New Roman" pitchFamily="18" charset="0"/>
                <a:cs typeface="Times New Roman" pitchFamily="18" charset="0"/>
              </a:rPr>
              <a:t>To detects the coin, then categorize/sorts according to the </a:t>
            </a:r>
            <a:r>
              <a:rPr lang="en-US" sz="2200" dirty="0" smtClean="0">
                <a:latin typeface="Times New Roman" pitchFamily="18" charset="0"/>
                <a:cs typeface="Times New Roman" pitchFamily="18" charset="0"/>
              </a:rPr>
              <a:t>type count </a:t>
            </a:r>
            <a:r>
              <a:rPr lang="en-US" sz="2200" dirty="0">
                <a:latin typeface="Times New Roman" pitchFamily="18" charset="0"/>
                <a:cs typeface="Times New Roman" pitchFamily="18" charset="0"/>
              </a:rPr>
              <a:t>them also</a:t>
            </a:r>
            <a:r>
              <a:rPr lang="en-US" sz="2200" dirty="0" smtClean="0">
                <a:latin typeface="Times New Roman" pitchFamily="18" charset="0"/>
                <a:cs typeface="Times New Roman" pitchFamily="18" charset="0"/>
              </a:rPr>
              <a:t>.</a:t>
            </a:r>
          </a:p>
          <a:p>
            <a:r>
              <a:rPr lang="en-US" sz="2200" dirty="0" smtClean="0">
                <a:latin typeface="Times New Roman" pitchFamily="18" charset="0"/>
                <a:cs typeface="Times New Roman" pitchFamily="18" charset="0"/>
              </a:rPr>
              <a:t>We also implement ‘Paper Vending Machine’ as application of the project.</a:t>
            </a:r>
          </a:p>
          <a:p>
            <a:r>
              <a:rPr lang="en-US" sz="2200" dirty="0" smtClean="0">
                <a:latin typeface="Times New Roman" pitchFamily="18" charset="0"/>
                <a:cs typeface="Times New Roman" pitchFamily="18" charset="0"/>
              </a:rPr>
              <a:t>Using this system students can easily get the assignment pages whenever they want. </a:t>
            </a:r>
            <a:endParaRPr lang="en-US" sz="2200" dirty="0">
              <a:latin typeface="Times New Roman" pitchFamily="18" charset="0"/>
              <a:cs typeface="Times New Roman" pitchFamily="18" charset="0"/>
            </a:endParaRPr>
          </a:p>
          <a:p>
            <a:pPr marL="0" indent="0">
              <a:buNone/>
            </a:pPr>
            <a:endParaRPr lang="en-US" sz="2200" dirty="0">
              <a:latin typeface="Times New Roman" pitchFamily="18" charset="0"/>
              <a:cs typeface="Times New Roman" pitchFamily="18" charset="0"/>
            </a:endParaRPr>
          </a:p>
        </p:txBody>
      </p:sp>
    </p:spTree>
    <p:extLst>
      <p:ext uri="{BB962C8B-B14F-4D97-AF65-F5344CB8AC3E}">
        <p14:creationId xmlns:p14="http://schemas.microsoft.com/office/powerpoint/2010/main" val="5753348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CAE6F1-4960-451B-BC50-4C3A0F1DAB4C}"/>
              </a:ext>
            </a:extLst>
          </p:cNvPr>
          <p:cNvSpPr>
            <a:spLocks noGrp="1"/>
          </p:cNvSpPr>
          <p:nvPr>
            <p:ph type="title"/>
          </p:nvPr>
        </p:nvSpPr>
        <p:spPr>
          <a:xfrm>
            <a:off x="609600" y="704088"/>
            <a:ext cx="10972800" cy="526835"/>
          </a:xfrm>
        </p:spPr>
        <p:txBody>
          <a:bodyPr>
            <a:normAutofit fontScale="90000"/>
          </a:bodyPr>
          <a:lstStyle/>
          <a:p>
            <a:r>
              <a:rPr lang="en-IN" dirty="0">
                <a:latin typeface="Times New Roman" pitchFamily="18" charset="0"/>
                <a:cs typeface="Times New Roman" pitchFamily="18" charset="0"/>
              </a:rPr>
              <a:t>Introduction</a:t>
            </a:r>
          </a:p>
        </p:txBody>
      </p:sp>
      <p:sp>
        <p:nvSpPr>
          <p:cNvPr id="3" name="Content Placeholder 2">
            <a:extLst>
              <a:ext uri="{FF2B5EF4-FFF2-40B4-BE49-F238E27FC236}">
                <a16:creationId xmlns:a16="http://schemas.microsoft.com/office/drawing/2014/main" xmlns="" id="{596FE159-FF95-439E-9493-14B487EA33D3}"/>
              </a:ext>
            </a:extLst>
          </p:cNvPr>
          <p:cNvSpPr>
            <a:spLocks noGrp="1"/>
          </p:cNvSpPr>
          <p:nvPr>
            <p:ph idx="1"/>
          </p:nvPr>
        </p:nvSpPr>
        <p:spPr>
          <a:xfrm>
            <a:off x="468923" y="1337603"/>
            <a:ext cx="10972800" cy="5227320"/>
          </a:xfrm>
        </p:spPr>
        <p:txBody>
          <a:bodyPr>
            <a:normAutofit/>
          </a:bodyPr>
          <a:lstStyle/>
          <a:p>
            <a:r>
              <a:rPr lang="en-US" dirty="0" smtClean="0"/>
              <a:t> </a:t>
            </a:r>
            <a:r>
              <a:rPr lang="en-US" sz="2200" dirty="0" smtClean="0">
                <a:latin typeface="Times New Roman" pitchFamily="18" charset="0"/>
                <a:cs typeface="Times New Roman" pitchFamily="18" charset="0"/>
              </a:rPr>
              <a:t>People </a:t>
            </a:r>
            <a:r>
              <a:rPr lang="en-US" sz="2200" dirty="0">
                <a:latin typeface="Times New Roman" pitchFamily="18" charset="0"/>
                <a:cs typeface="Times New Roman" pitchFamily="18" charset="0"/>
              </a:rPr>
              <a:t>use coins in their everyday lives</a:t>
            </a:r>
            <a:r>
              <a:rPr lang="en-US" sz="2200" dirty="0" smtClean="0">
                <a:latin typeface="Times New Roman" pitchFamily="18" charset="0"/>
                <a:cs typeface="Times New Roman" pitchFamily="18" charset="0"/>
              </a:rPr>
              <a:t>.</a:t>
            </a:r>
          </a:p>
          <a:p>
            <a:r>
              <a:rPr lang="en-US" sz="2200" dirty="0" smtClean="0">
                <a:latin typeface="Times New Roman" pitchFamily="18" charset="0"/>
                <a:cs typeface="Times New Roman" pitchFamily="18" charset="0"/>
              </a:rPr>
              <a:t> </a:t>
            </a:r>
            <a:r>
              <a:rPr lang="en-US" sz="2200" dirty="0">
                <a:latin typeface="Times New Roman" pitchFamily="18" charset="0"/>
                <a:cs typeface="Times New Roman" pitchFamily="18" charset="0"/>
              </a:rPr>
              <a:t>Daily, banks produce and receive coins which they deliver to other establishments to supply their need for coins. </a:t>
            </a:r>
            <a:r>
              <a:rPr lang="en-US" sz="2200" dirty="0" smtClean="0">
                <a:latin typeface="Times New Roman" pitchFamily="18" charset="0"/>
                <a:cs typeface="Times New Roman" pitchFamily="18" charset="0"/>
              </a:rPr>
              <a:t>Charitable </a:t>
            </a:r>
            <a:r>
              <a:rPr lang="en-US" sz="2200" dirty="0">
                <a:latin typeface="Times New Roman" pitchFamily="18" charset="0"/>
                <a:cs typeface="Times New Roman" pitchFamily="18" charset="0"/>
              </a:rPr>
              <a:t>institutions like temple gather coins from donations during mass. And in public transport sector, coins are widely used whether as fares or change</a:t>
            </a:r>
            <a:r>
              <a:rPr lang="en-US" sz="2200" dirty="0" smtClean="0">
                <a:latin typeface="Times New Roman" pitchFamily="18" charset="0"/>
                <a:cs typeface="Times New Roman" pitchFamily="18" charset="0"/>
              </a:rPr>
              <a:t>.</a:t>
            </a:r>
          </a:p>
          <a:p>
            <a:r>
              <a:rPr lang="en-US" sz="2200" dirty="0" smtClean="0">
                <a:latin typeface="Times New Roman" pitchFamily="18" charset="0"/>
                <a:cs typeface="Times New Roman" pitchFamily="18" charset="0"/>
              </a:rPr>
              <a:t> </a:t>
            </a:r>
            <a:r>
              <a:rPr lang="en-US" sz="2200" dirty="0">
                <a:latin typeface="Times New Roman" pitchFamily="18" charset="0"/>
                <a:cs typeface="Times New Roman" pitchFamily="18" charset="0"/>
              </a:rPr>
              <a:t>Now day’s different types of vending machines also requires faster and accurate count of coins</a:t>
            </a:r>
            <a:r>
              <a:rPr lang="en-US" sz="2200" dirty="0" smtClean="0">
                <a:latin typeface="Times New Roman" pitchFamily="18" charset="0"/>
                <a:cs typeface="Times New Roman" pitchFamily="18" charset="0"/>
              </a:rPr>
              <a:t>.</a:t>
            </a:r>
          </a:p>
          <a:p>
            <a:r>
              <a:rPr lang="en-US" sz="2200" dirty="0" smtClean="0">
                <a:latin typeface="Times New Roman" pitchFamily="18" charset="0"/>
                <a:cs typeface="Times New Roman" pitchFamily="18" charset="0"/>
              </a:rPr>
              <a:t>The </a:t>
            </a:r>
            <a:r>
              <a:rPr lang="en-US" sz="2200" dirty="0">
                <a:latin typeface="Times New Roman" pitchFamily="18" charset="0"/>
                <a:cs typeface="Times New Roman" pitchFamily="18" charset="0"/>
              </a:rPr>
              <a:t>design was developed to help the trade and industry in counting coins faster and easier. </a:t>
            </a:r>
            <a:r>
              <a:rPr lang="en-US" sz="2200" dirty="0" smtClean="0">
                <a:latin typeface="Times New Roman" pitchFamily="18" charset="0"/>
                <a:cs typeface="Times New Roman" pitchFamily="18" charset="0"/>
              </a:rPr>
              <a:t>The </a:t>
            </a:r>
            <a:r>
              <a:rPr lang="en-US" sz="2200" dirty="0">
                <a:latin typeface="Times New Roman" pitchFamily="18" charset="0"/>
                <a:cs typeface="Times New Roman" pitchFamily="18" charset="0"/>
              </a:rPr>
              <a:t>sorting part of the design </a:t>
            </a:r>
            <a:r>
              <a:rPr lang="en-US" sz="2200" dirty="0" smtClean="0">
                <a:latin typeface="Times New Roman" pitchFamily="18" charset="0"/>
                <a:cs typeface="Times New Roman" pitchFamily="18" charset="0"/>
              </a:rPr>
              <a:t>is </a:t>
            </a:r>
            <a:r>
              <a:rPr lang="en-US" sz="2200" dirty="0">
                <a:latin typeface="Times New Roman" pitchFamily="18" charset="0"/>
                <a:cs typeface="Times New Roman" pitchFamily="18" charset="0"/>
              </a:rPr>
              <a:t>mechanical as it sorts the coins through their physical size then counts them as they pass through the </a:t>
            </a:r>
            <a:r>
              <a:rPr lang="en-US" sz="2200" dirty="0" smtClean="0">
                <a:latin typeface="Times New Roman" pitchFamily="18" charset="0"/>
                <a:cs typeface="Times New Roman" pitchFamily="18" charset="0"/>
              </a:rPr>
              <a:t>IR </a:t>
            </a:r>
            <a:r>
              <a:rPr lang="en-US" sz="2200" dirty="0">
                <a:latin typeface="Times New Roman" pitchFamily="18" charset="0"/>
                <a:cs typeface="Times New Roman" pitchFamily="18" charset="0"/>
              </a:rPr>
              <a:t>Sensors, </a:t>
            </a:r>
            <a:r>
              <a:rPr lang="en-US" sz="2200" dirty="0" smtClean="0">
                <a:latin typeface="Times New Roman" pitchFamily="18" charset="0"/>
                <a:cs typeface="Times New Roman" pitchFamily="18" charset="0"/>
              </a:rPr>
              <a:t>this mechanism is </a:t>
            </a:r>
            <a:r>
              <a:rPr lang="en-US" sz="2200" dirty="0">
                <a:latin typeface="Times New Roman" pitchFamily="18" charset="0"/>
                <a:cs typeface="Times New Roman" pitchFamily="18" charset="0"/>
              </a:rPr>
              <a:t>faster </a:t>
            </a:r>
            <a:r>
              <a:rPr lang="en-US" sz="2200" dirty="0" smtClean="0">
                <a:latin typeface="Times New Roman" pitchFamily="18" charset="0"/>
                <a:cs typeface="Times New Roman" pitchFamily="18" charset="0"/>
              </a:rPr>
              <a:t>and </a:t>
            </a:r>
            <a:r>
              <a:rPr lang="en-US" sz="2200" dirty="0">
                <a:latin typeface="Times New Roman" pitchFamily="18" charset="0"/>
                <a:cs typeface="Times New Roman" pitchFamily="18" charset="0"/>
              </a:rPr>
              <a:t>accurate. </a:t>
            </a:r>
            <a:endParaRPr lang="en-US" sz="2200" dirty="0" smtClean="0">
              <a:latin typeface="Times New Roman" pitchFamily="18" charset="0"/>
              <a:cs typeface="Times New Roman" pitchFamily="18" charset="0"/>
            </a:endParaRPr>
          </a:p>
          <a:p>
            <a:r>
              <a:rPr lang="en-US" sz="2200" dirty="0" smtClean="0">
                <a:latin typeface="Times New Roman" pitchFamily="18" charset="0"/>
                <a:cs typeface="Times New Roman" pitchFamily="18" charset="0"/>
              </a:rPr>
              <a:t>A </a:t>
            </a:r>
            <a:r>
              <a:rPr lang="en-US" sz="2200" dirty="0">
                <a:latin typeface="Times New Roman" pitchFamily="18" charset="0"/>
                <a:cs typeface="Times New Roman" pitchFamily="18" charset="0"/>
              </a:rPr>
              <a:t>Microcontroller was used to determine the total number of coins, total amount per denomination and the total amount of all coins. A LCD (Liquid Crystal Display) is used to display the count</a:t>
            </a:r>
            <a:r>
              <a:rPr lang="en-US" sz="2200" dirty="0" smtClean="0"/>
              <a:t>.</a:t>
            </a:r>
          </a:p>
          <a:p>
            <a:r>
              <a:rPr lang="en-US" sz="2200" dirty="0">
                <a:latin typeface="Times New Roman" pitchFamily="18" charset="0"/>
                <a:cs typeface="Times New Roman" pitchFamily="18" charset="0"/>
              </a:rPr>
              <a:t>After performing some tests with the Coin Sorting and Counting Machine, </a:t>
            </a:r>
            <a:r>
              <a:rPr lang="en-US" sz="2200" dirty="0" smtClean="0">
                <a:latin typeface="Times New Roman" pitchFamily="18" charset="0"/>
                <a:cs typeface="Times New Roman" pitchFamily="18" charset="0"/>
              </a:rPr>
              <a:t>it is accurate and reliable machine.</a:t>
            </a:r>
          </a:p>
          <a:p>
            <a:endParaRPr lang="en-US" sz="2200" dirty="0" smtClean="0">
              <a:latin typeface="Times New Roman" pitchFamily="18" charset="0"/>
              <a:cs typeface="Times New Roman" pitchFamily="18" charset="0"/>
            </a:endParaRPr>
          </a:p>
          <a:p>
            <a:endParaRPr lang="en-IN" sz="2200" dirty="0">
              <a:latin typeface="Times New Roman" pitchFamily="18" charset="0"/>
              <a:cs typeface="Times New Roman" pitchFamily="18" charset="0"/>
            </a:endParaRPr>
          </a:p>
        </p:txBody>
      </p:sp>
    </p:spTree>
    <p:extLst>
      <p:ext uri="{BB962C8B-B14F-4D97-AF65-F5344CB8AC3E}">
        <p14:creationId xmlns:p14="http://schemas.microsoft.com/office/powerpoint/2010/main" val="13365826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FD645B-EF01-48B5-A61D-F283ED8B8A22}"/>
              </a:ext>
            </a:extLst>
          </p:cNvPr>
          <p:cNvSpPr>
            <a:spLocks noGrp="1"/>
          </p:cNvSpPr>
          <p:nvPr>
            <p:ph type="title"/>
          </p:nvPr>
        </p:nvSpPr>
        <p:spPr>
          <a:xfrm>
            <a:off x="422335" y="766662"/>
            <a:ext cx="10972800" cy="655789"/>
          </a:xfrm>
        </p:spPr>
        <p:txBody>
          <a:bodyPr>
            <a:normAutofit fontScale="90000"/>
          </a:bodyPr>
          <a:lstStyle/>
          <a:p>
            <a:r>
              <a:rPr lang="en-US" sz="3200" dirty="0">
                <a:latin typeface="Times New Roman" pitchFamily="18" charset="0"/>
                <a:cs typeface="Times New Roman" pitchFamily="18" charset="0"/>
              </a:rPr>
              <a:t/>
            </a:r>
            <a:br>
              <a:rPr lang="en-US" sz="3200" dirty="0">
                <a:latin typeface="Times New Roman" pitchFamily="18" charset="0"/>
                <a:cs typeface="Times New Roman" pitchFamily="18" charset="0"/>
              </a:rPr>
            </a:br>
            <a:r>
              <a:rPr lang="en-US" sz="3200" dirty="0" smtClean="0">
                <a:latin typeface="Times New Roman" pitchFamily="18" charset="0"/>
                <a:cs typeface="Times New Roman" pitchFamily="18" charset="0"/>
              </a:rPr>
              <a:t> </a:t>
            </a:r>
            <a:r>
              <a:rPr lang="en-US" sz="3200" dirty="0">
                <a:latin typeface="Times New Roman" pitchFamily="18" charset="0"/>
                <a:cs typeface="Times New Roman" pitchFamily="18" charset="0"/>
              </a:rPr>
              <a:t>EXISTING</a:t>
            </a:r>
            <a:r>
              <a:rPr lang="en-US" sz="3200" b="1" dirty="0">
                <a:latin typeface="Times New Roman" pitchFamily="18" charset="0"/>
                <a:cs typeface="Times New Roman" pitchFamily="18" charset="0"/>
              </a:rPr>
              <a:t> SYSTEM AND PROPOSED SYSTEM</a:t>
            </a:r>
            <a:endParaRPr lang="en-IN" sz="3200" dirty="0">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1F7663C6-05A2-49F6-BA88-EC25DD7709B0}"/>
              </a:ext>
            </a:extLst>
          </p:cNvPr>
          <p:cNvSpPr>
            <a:spLocks noGrp="1"/>
          </p:cNvSpPr>
          <p:nvPr>
            <p:ph idx="1"/>
          </p:nvPr>
        </p:nvSpPr>
        <p:spPr>
          <a:xfrm>
            <a:off x="433602" y="1599773"/>
            <a:ext cx="10972800" cy="4389120"/>
          </a:xfrm>
        </p:spPr>
        <p:txBody>
          <a:bodyPr>
            <a:normAutofit/>
          </a:bodyPr>
          <a:lstStyle/>
          <a:p>
            <a:r>
              <a:rPr lang="en-US" b="1" dirty="0">
                <a:latin typeface="Times New Roman" pitchFamily="18" charset="0"/>
                <a:cs typeface="Times New Roman" pitchFamily="18" charset="0"/>
              </a:rPr>
              <a:t>Initial Proposed System</a:t>
            </a:r>
          </a:p>
          <a:p>
            <a:pPr marL="0" indent="0" algn="just">
              <a:buNone/>
            </a:pPr>
            <a:r>
              <a:rPr lang="en-US" sz="2200" dirty="0" smtClean="0"/>
              <a:t>           Initial </a:t>
            </a:r>
            <a:r>
              <a:rPr lang="en-US" sz="2200" dirty="0"/>
              <a:t>proposed system was based on Image Processing Approach. In that, coin detection and counting was done using MATLAB and microcontroller was used for sorting of coins. As Image Based Approach was used, counting of bulk coins was not possible because Image Processing Approach can detect only one coin at a time. </a:t>
            </a:r>
          </a:p>
          <a:p>
            <a:r>
              <a:rPr lang="en-US" b="1" dirty="0">
                <a:latin typeface="Times New Roman" pitchFamily="18" charset="0"/>
                <a:cs typeface="Times New Roman" pitchFamily="18" charset="0"/>
              </a:rPr>
              <a:t>Modified Proposed System</a:t>
            </a:r>
            <a:endParaRPr lang="en-US" dirty="0">
              <a:latin typeface="Times New Roman" pitchFamily="18" charset="0"/>
              <a:cs typeface="Times New Roman" pitchFamily="18" charset="0"/>
            </a:endParaRPr>
          </a:p>
          <a:p>
            <a:pPr marL="0" indent="0" algn="just">
              <a:buNone/>
            </a:pPr>
            <a:r>
              <a:rPr lang="en-US" sz="2400" dirty="0" smtClean="0">
                <a:latin typeface="Times New Roman" pitchFamily="18" charset="0"/>
                <a:cs typeface="Times New Roman" pitchFamily="18" charset="0"/>
              </a:rPr>
              <a:t>          </a:t>
            </a:r>
            <a:r>
              <a:rPr lang="en-US" sz="2200" dirty="0" smtClean="0">
                <a:latin typeface="Times New Roman" pitchFamily="18" charset="0"/>
                <a:cs typeface="Times New Roman" pitchFamily="18" charset="0"/>
              </a:rPr>
              <a:t>After </a:t>
            </a:r>
            <a:r>
              <a:rPr lang="en-US" sz="2200" dirty="0">
                <a:latin typeface="Times New Roman" pitchFamily="18" charset="0"/>
                <a:cs typeface="Times New Roman" pitchFamily="18" charset="0"/>
              </a:rPr>
              <a:t>literature survey, complexity of the project was realized by us using the Image Processing Approach. So, the project was modified by having </a:t>
            </a:r>
            <a:r>
              <a:rPr lang="en-US" sz="2200" dirty="0" smtClean="0">
                <a:latin typeface="Times New Roman" pitchFamily="18" charset="0"/>
                <a:cs typeface="Times New Roman" pitchFamily="18" charset="0"/>
              </a:rPr>
              <a:t>Electro-Mechanical arrangement </a:t>
            </a:r>
            <a:r>
              <a:rPr lang="en-US" sz="2200" dirty="0">
                <a:latin typeface="Times New Roman" pitchFamily="18" charset="0"/>
                <a:cs typeface="Times New Roman" pitchFamily="18" charset="0"/>
              </a:rPr>
              <a:t>for detecting and sorting and counting by embedded system using </a:t>
            </a:r>
            <a:r>
              <a:rPr lang="en-US" sz="2200" dirty="0" err="1">
                <a:latin typeface="Times New Roman" pitchFamily="18" charset="0"/>
                <a:cs typeface="Times New Roman" pitchFamily="18" charset="0"/>
              </a:rPr>
              <a:t>Arduino</a:t>
            </a:r>
            <a:r>
              <a:rPr lang="en-US" sz="2200" dirty="0">
                <a:latin typeface="Times New Roman" pitchFamily="18" charset="0"/>
                <a:cs typeface="Times New Roman" pitchFamily="18" charset="0"/>
              </a:rPr>
              <a:t> </a:t>
            </a:r>
            <a:r>
              <a:rPr lang="en-US" sz="2200" dirty="0" smtClean="0">
                <a:latin typeface="Times New Roman" pitchFamily="18" charset="0"/>
                <a:cs typeface="Times New Roman" pitchFamily="18" charset="0"/>
              </a:rPr>
              <a:t>UNO </a:t>
            </a:r>
            <a:r>
              <a:rPr lang="en-US" sz="2200" dirty="0">
                <a:latin typeface="Times New Roman" pitchFamily="18" charset="0"/>
                <a:cs typeface="Times New Roman" pitchFamily="18" charset="0"/>
              </a:rPr>
              <a:t>and the </a:t>
            </a:r>
            <a:r>
              <a:rPr lang="en-US" sz="2200" dirty="0" smtClean="0">
                <a:latin typeface="Times New Roman" pitchFamily="18" charset="0"/>
                <a:cs typeface="Times New Roman" pitchFamily="18" charset="0"/>
              </a:rPr>
              <a:t>ATmega328P.  </a:t>
            </a:r>
            <a:endParaRPr lang="en-US" sz="2200" dirty="0">
              <a:latin typeface="Times New Roman" pitchFamily="18" charset="0"/>
              <a:cs typeface="Times New Roman" pitchFamily="18" charset="0"/>
            </a:endParaRPr>
          </a:p>
          <a:p>
            <a:pPr algn="just"/>
            <a:endParaRPr lang="en-IN" sz="2200" dirty="0">
              <a:latin typeface="Times New Roman" pitchFamily="18" charset="0"/>
              <a:cs typeface="Times New Roman" pitchFamily="18" charset="0"/>
            </a:endParaRPr>
          </a:p>
        </p:txBody>
      </p:sp>
    </p:spTree>
    <p:extLst>
      <p:ext uri="{BB962C8B-B14F-4D97-AF65-F5344CB8AC3E}">
        <p14:creationId xmlns:p14="http://schemas.microsoft.com/office/powerpoint/2010/main" val="11833731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200" dirty="0">
                <a:latin typeface="Times New Roman" pitchFamily="18" charset="0"/>
                <a:cs typeface="Times New Roman" pitchFamily="18" charset="0"/>
              </a:rPr>
              <a:t>Block Diagram of CDCS</a:t>
            </a:r>
          </a:p>
        </p:txBody>
      </p:sp>
      <p:pic>
        <p:nvPicPr>
          <p:cNvPr id="5" name="Picture 4"/>
          <p:cNvPicPr/>
          <p:nvPr/>
        </p:nvPicPr>
        <p:blipFill>
          <a:blip r:embed="rId2"/>
          <a:stretch>
            <a:fillRect/>
          </a:stretch>
        </p:blipFill>
        <p:spPr>
          <a:xfrm>
            <a:off x="2735209" y="2208810"/>
            <a:ext cx="5969404" cy="4073237"/>
          </a:xfrm>
          <a:prstGeom prst="rect">
            <a:avLst/>
          </a:prstGeom>
        </p:spPr>
      </p:pic>
    </p:spTree>
    <p:extLst>
      <p:ext uri="{BB962C8B-B14F-4D97-AF65-F5344CB8AC3E}">
        <p14:creationId xmlns:p14="http://schemas.microsoft.com/office/powerpoint/2010/main" val="41252563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39261" y="750277"/>
            <a:ext cx="11074400" cy="545826"/>
          </a:xfrm>
        </p:spPr>
        <p:txBody>
          <a:bodyPr>
            <a:normAutofit/>
          </a:bodyPr>
          <a:lstStyle/>
          <a:p>
            <a:r>
              <a:rPr lang="en-US" sz="3200" dirty="0">
                <a:latin typeface="Times New Roman" pitchFamily="18" charset="0"/>
                <a:cs typeface="Times New Roman" pitchFamily="18" charset="0"/>
              </a:rPr>
              <a:t>Block Diagram of Paper Vending Machine Based on CDCS</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2426677" y="1602569"/>
            <a:ext cx="6811107" cy="4731385"/>
          </a:xfrm>
          <a:prstGeom prst="rect">
            <a:avLst/>
          </a:prstGeom>
          <a:noFill/>
          <a:ln>
            <a:noFill/>
          </a:ln>
        </p:spPr>
      </p:pic>
    </p:spTree>
    <p:extLst>
      <p:ext uri="{BB962C8B-B14F-4D97-AF65-F5344CB8AC3E}">
        <p14:creationId xmlns:p14="http://schemas.microsoft.com/office/powerpoint/2010/main" val="31789237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EDCDCB1-589D-48CB-BC7F-899CAA034423}"/>
              </a:ext>
            </a:extLst>
          </p:cNvPr>
          <p:cNvSpPr>
            <a:spLocks noGrp="1"/>
          </p:cNvSpPr>
          <p:nvPr>
            <p:ph type="title"/>
          </p:nvPr>
        </p:nvSpPr>
        <p:spPr>
          <a:xfrm>
            <a:off x="769205" y="984736"/>
            <a:ext cx="10018713" cy="973017"/>
          </a:xfrm>
        </p:spPr>
        <p:txBody>
          <a:bodyPr/>
          <a:lstStyle/>
          <a:p>
            <a:r>
              <a:rPr lang="en-US" sz="3200" dirty="0">
                <a:latin typeface="Times New Roman" pitchFamily="18" charset="0"/>
                <a:cs typeface="Times New Roman" pitchFamily="18" charset="0"/>
              </a:rPr>
              <a:t>Working of CDCS</a:t>
            </a:r>
            <a:endParaRPr lang="en-IN" sz="3200" dirty="0">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6D335E48-9315-48A6-B811-4BB0D5022C01}"/>
              </a:ext>
            </a:extLst>
          </p:cNvPr>
          <p:cNvSpPr>
            <a:spLocks noGrp="1"/>
          </p:cNvSpPr>
          <p:nvPr>
            <p:ph idx="1"/>
          </p:nvPr>
        </p:nvSpPr>
        <p:spPr>
          <a:xfrm>
            <a:off x="433755" y="2110157"/>
            <a:ext cx="11218984" cy="3745523"/>
          </a:xfrm>
        </p:spPr>
        <p:txBody>
          <a:bodyPr>
            <a:normAutofit/>
          </a:bodyPr>
          <a:lstStyle/>
          <a:p>
            <a:r>
              <a:rPr lang="en-US" sz="2200" dirty="0">
                <a:latin typeface="Times New Roman" pitchFamily="18" charset="0"/>
                <a:cs typeface="Times New Roman" pitchFamily="18" charset="0"/>
              </a:rPr>
              <a:t>system starts after giving power supply to the </a:t>
            </a:r>
            <a:r>
              <a:rPr lang="en-US" sz="2200" dirty="0" smtClean="0">
                <a:latin typeface="Times New Roman" pitchFamily="18" charset="0"/>
                <a:cs typeface="Times New Roman" pitchFamily="18" charset="0"/>
              </a:rPr>
              <a:t>prototype</a:t>
            </a:r>
          </a:p>
          <a:p>
            <a:r>
              <a:rPr lang="en-US" sz="2200" dirty="0">
                <a:latin typeface="Times New Roman" pitchFamily="18" charset="0"/>
                <a:cs typeface="Times New Roman" pitchFamily="18" charset="0"/>
              </a:rPr>
              <a:t>LCD displays welcome message</a:t>
            </a:r>
            <a:r>
              <a:rPr lang="en-US" sz="2200" dirty="0" smtClean="0">
                <a:latin typeface="Times New Roman" pitchFamily="18" charset="0"/>
                <a:cs typeface="Times New Roman" pitchFamily="18" charset="0"/>
              </a:rPr>
              <a:t>.</a:t>
            </a:r>
          </a:p>
          <a:p>
            <a:r>
              <a:rPr lang="en-US" sz="2200" dirty="0" smtClean="0">
                <a:latin typeface="Times New Roman" pitchFamily="18" charset="0"/>
                <a:cs typeface="Times New Roman" pitchFamily="18" charset="0"/>
              </a:rPr>
              <a:t>Then </a:t>
            </a:r>
            <a:r>
              <a:rPr lang="en-US" sz="2200" dirty="0">
                <a:latin typeface="Times New Roman" pitchFamily="18" charset="0"/>
                <a:cs typeface="Times New Roman" pitchFamily="18" charset="0"/>
              </a:rPr>
              <a:t>a coin is inserted into the </a:t>
            </a:r>
            <a:r>
              <a:rPr lang="en-US" sz="2200" dirty="0" smtClean="0">
                <a:latin typeface="Times New Roman" pitchFamily="18" charset="0"/>
                <a:cs typeface="Times New Roman" pitchFamily="18" charset="0"/>
              </a:rPr>
              <a:t>system. Coin sensed by the IR sensor, count will be incremented of that particular coin and output will be displayed on LCD screen.</a:t>
            </a:r>
          </a:p>
          <a:p>
            <a:r>
              <a:rPr lang="en-US" sz="2200" dirty="0" smtClean="0">
                <a:latin typeface="Times New Roman" pitchFamily="18" charset="0"/>
                <a:cs typeface="Times New Roman" pitchFamily="18" charset="0"/>
              </a:rPr>
              <a:t>After that coin will be sorted in respective slot and Total amount will be displayed on LCD screen.</a:t>
            </a:r>
          </a:p>
          <a:p>
            <a:pPr marL="0" indent="0">
              <a:buNone/>
            </a:pPr>
            <a:endParaRPr lang="en-IN" sz="2200" dirty="0">
              <a:latin typeface="Times New Roman" pitchFamily="18" charset="0"/>
              <a:cs typeface="Times New Roman" pitchFamily="18" charset="0"/>
            </a:endParaRPr>
          </a:p>
        </p:txBody>
      </p:sp>
    </p:spTree>
    <p:extLst>
      <p:ext uri="{BB962C8B-B14F-4D97-AF65-F5344CB8AC3E}">
        <p14:creationId xmlns:p14="http://schemas.microsoft.com/office/powerpoint/2010/main" val="9243027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568372A-9371-4564-B3E8-EED45CC7C19B}"/>
              </a:ext>
            </a:extLst>
          </p:cNvPr>
          <p:cNvSpPr>
            <a:spLocks noGrp="1"/>
          </p:cNvSpPr>
          <p:nvPr>
            <p:ph type="title"/>
          </p:nvPr>
        </p:nvSpPr>
        <p:spPr>
          <a:xfrm>
            <a:off x="562708" y="668215"/>
            <a:ext cx="10972800" cy="709950"/>
          </a:xfrm>
        </p:spPr>
        <p:txBody>
          <a:bodyPr>
            <a:normAutofit/>
          </a:bodyPr>
          <a:lstStyle/>
          <a:p>
            <a:r>
              <a:rPr lang="en-US" sz="3600" dirty="0">
                <a:latin typeface="Times New Roman" pitchFamily="18" charset="0"/>
                <a:cs typeface="Times New Roman" pitchFamily="18" charset="0"/>
              </a:rPr>
              <a:t>Working of Paper Vending Machine</a:t>
            </a:r>
            <a:r>
              <a:rPr lang="en-IN" sz="3600" dirty="0" smtClean="0">
                <a:latin typeface="Times New Roman" pitchFamily="18" charset="0"/>
                <a:cs typeface="Times New Roman" pitchFamily="18" charset="0"/>
              </a:rPr>
              <a:t> </a:t>
            </a:r>
            <a:endParaRPr lang="en-IN" sz="3600" dirty="0">
              <a:latin typeface="Times New Roman" pitchFamily="18" charset="0"/>
              <a:cs typeface="Times New Roman" pitchFamily="18" charset="0"/>
            </a:endParaRPr>
          </a:p>
        </p:txBody>
      </p:sp>
      <p:sp>
        <p:nvSpPr>
          <p:cNvPr id="3" name="Content Placeholder 2">
            <a:extLst>
              <a:ext uri="{FF2B5EF4-FFF2-40B4-BE49-F238E27FC236}">
                <a16:creationId xmlns:a16="http://schemas.microsoft.com/office/drawing/2014/main" xmlns="" id="{895FAB5C-308C-4F2E-9163-D08B6BB2A73B}"/>
              </a:ext>
            </a:extLst>
          </p:cNvPr>
          <p:cNvSpPr>
            <a:spLocks noGrp="1"/>
          </p:cNvSpPr>
          <p:nvPr>
            <p:ph idx="1"/>
          </p:nvPr>
        </p:nvSpPr>
        <p:spPr>
          <a:xfrm>
            <a:off x="316523" y="1454832"/>
            <a:ext cx="11512062" cy="4793567"/>
          </a:xfrm>
        </p:spPr>
        <p:txBody>
          <a:bodyPr>
            <a:normAutofit lnSpcReduction="10000"/>
          </a:bodyPr>
          <a:lstStyle/>
          <a:p>
            <a:r>
              <a:rPr lang="en-US" sz="2200" dirty="0">
                <a:latin typeface="Times New Roman" pitchFamily="18" charset="0"/>
                <a:cs typeface="Times New Roman" pitchFamily="18" charset="0"/>
              </a:rPr>
              <a:t>Output of CDCS </a:t>
            </a:r>
            <a:r>
              <a:rPr lang="en-US" sz="2200" dirty="0" smtClean="0">
                <a:latin typeface="Times New Roman" pitchFamily="18" charset="0"/>
                <a:cs typeface="Times New Roman" pitchFamily="18" charset="0"/>
              </a:rPr>
              <a:t> </a:t>
            </a:r>
            <a:r>
              <a:rPr lang="en-US" sz="2200" dirty="0">
                <a:latin typeface="Times New Roman" pitchFamily="18" charset="0"/>
                <a:cs typeface="Times New Roman" pitchFamily="18" charset="0"/>
              </a:rPr>
              <a:t>is act as input to vending </a:t>
            </a:r>
            <a:r>
              <a:rPr lang="en-US" sz="2200" dirty="0" smtClean="0">
                <a:latin typeface="Times New Roman" pitchFamily="18" charset="0"/>
                <a:cs typeface="Times New Roman" pitchFamily="18" charset="0"/>
              </a:rPr>
              <a:t>machine</a:t>
            </a:r>
          </a:p>
          <a:p>
            <a:r>
              <a:rPr lang="en-US" sz="2200" dirty="0">
                <a:latin typeface="Times New Roman" pitchFamily="18" charset="0"/>
                <a:cs typeface="Times New Roman" pitchFamily="18" charset="0"/>
              </a:rPr>
              <a:t>Before inserting a coin, toggle switch has to </a:t>
            </a:r>
            <a:r>
              <a:rPr lang="en-US" sz="2200" dirty="0" smtClean="0">
                <a:latin typeface="Times New Roman" pitchFamily="18" charset="0"/>
                <a:cs typeface="Times New Roman" pitchFamily="18" charset="0"/>
              </a:rPr>
              <a:t>be switched in upward or downward direction to choose the printer.</a:t>
            </a:r>
          </a:p>
          <a:p>
            <a:r>
              <a:rPr lang="en-US" sz="2200" dirty="0">
                <a:latin typeface="Times New Roman" pitchFamily="18" charset="0"/>
                <a:cs typeface="Times New Roman" pitchFamily="18" charset="0"/>
              </a:rPr>
              <a:t>Then a coin is inserted in </a:t>
            </a:r>
            <a:r>
              <a:rPr lang="en-US" sz="2200" dirty="0" smtClean="0">
                <a:latin typeface="Times New Roman" pitchFamily="18" charset="0"/>
                <a:cs typeface="Times New Roman" pitchFamily="18" charset="0"/>
              </a:rPr>
              <a:t>CDCS, this coin is sensed by IR sensor and send signal to </a:t>
            </a:r>
            <a:r>
              <a:rPr lang="en-US" sz="2200" dirty="0" err="1" smtClean="0">
                <a:latin typeface="Times New Roman" pitchFamily="18" charset="0"/>
                <a:cs typeface="Times New Roman" pitchFamily="18" charset="0"/>
              </a:rPr>
              <a:t>Arduino</a:t>
            </a:r>
            <a:r>
              <a:rPr lang="en-US" sz="2200" dirty="0" smtClean="0">
                <a:latin typeface="Times New Roman" pitchFamily="18" charset="0"/>
                <a:cs typeface="Times New Roman" pitchFamily="18" charset="0"/>
              </a:rPr>
              <a:t>.</a:t>
            </a:r>
          </a:p>
          <a:p>
            <a:r>
              <a:rPr lang="en-US" sz="2200" dirty="0" err="1">
                <a:latin typeface="Times New Roman" pitchFamily="18" charset="0"/>
                <a:cs typeface="Times New Roman" pitchFamily="18" charset="0"/>
              </a:rPr>
              <a:t>Arduino</a:t>
            </a:r>
            <a:r>
              <a:rPr lang="en-US" sz="2200" dirty="0">
                <a:latin typeface="Times New Roman" pitchFamily="18" charset="0"/>
                <a:cs typeface="Times New Roman" pitchFamily="18" charset="0"/>
              </a:rPr>
              <a:t> analyze the signal, identify which sensors gives it, according to </a:t>
            </a:r>
            <a:r>
              <a:rPr lang="en-US" sz="2200" dirty="0" smtClean="0">
                <a:latin typeface="Times New Roman" pitchFamily="18" charset="0"/>
                <a:cs typeface="Times New Roman" pitchFamily="18" charset="0"/>
              </a:rPr>
              <a:t>that, </a:t>
            </a:r>
            <a:r>
              <a:rPr lang="en-US" sz="2200" dirty="0" err="1" smtClean="0">
                <a:latin typeface="Times New Roman" pitchFamily="18" charset="0"/>
                <a:cs typeface="Times New Roman" pitchFamily="18" charset="0"/>
              </a:rPr>
              <a:t>arduino</a:t>
            </a:r>
            <a:r>
              <a:rPr lang="en-US" sz="2200" dirty="0" smtClean="0">
                <a:latin typeface="Times New Roman" pitchFamily="18" charset="0"/>
                <a:cs typeface="Times New Roman" pitchFamily="18" charset="0"/>
              </a:rPr>
              <a:t> </a:t>
            </a:r>
            <a:r>
              <a:rPr lang="en-US" sz="2200" dirty="0">
                <a:latin typeface="Times New Roman" pitchFamily="18" charset="0"/>
                <a:cs typeface="Times New Roman" pitchFamily="18" charset="0"/>
              </a:rPr>
              <a:t>sends signal to LCD and LCD display the </a:t>
            </a:r>
            <a:r>
              <a:rPr lang="en-US" sz="2200" dirty="0" smtClean="0">
                <a:latin typeface="Times New Roman" pitchFamily="18" charset="0"/>
                <a:cs typeface="Times New Roman" pitchFamily="18" charset="0"/>
              </a:rPr>
              <a:t>count and total </a:t>
            </a:r>
            <a:r>
              <a:rPr lang="en-US" sz="2200" dirty="0" err="1" smtClean="0">
                <a:latin typeface="Times New Roman" pitchFamily="18" charset="0"/>
                <a:cs typeface="Times New Roman" pitchFamily="18" charset="0"/>
              </a:rPr>
              <a:t>amuont</a:t>
            </a:r>
            <a:r>
              <a:rPr lang="en-US" sz="2200" dirty="0" smtClean="0">
                <a:latin typeface="Times New Roman" pitchFamily="18" charset="0"/>
                <a:cs typeface="Times New Roman" pitchFamily="18" charset="0"/>
              </a:rPr>
              <a:t>. </a:t>
            </a:r>
          </a:p>
          <a:p>
            <a:r>
              <a:rPr lang="en-US" sz="2200" dirty="0">
                <a:latin typeface="Times New Roman" pitchFamily="18" charset="0"/>
                <a:cs typeface="Times New Roman" pitchFamily="18" charset="0"/>
              </a:rPr>
              <a:t>Simultaneously </a:t>
            </a:r>
            <a:r>
              <a:rPr lang="en-US" sz="2200" dirty="0" err="1">
                <a:latin typeface="Times New Roman" pitchFamily="18" charset="0"/>
                <a:cs typeface="Times New Roman" pitchFamily="18" charset="0"/>
              </a:rPr>
              <a:t>Arduino</a:t>
            </a:r>
            <a:r>
              <a:rPr lang="en-US" sz="2200" dirty="0">
                <a:latin typeface="Times New Roman" pitchFamily="18" charset="0"/>
                <a:cs typeface="Times New Roman" pitchFamily="18" charset="0"/>
              </a:rPr>
              <a:t> gives input signal to motor driver then motor driver drives the motor of any one of the two printers</a:t>
            </a:r>
            <a:r>
              <a:rPr lang="en-US" sz="2200" dirty="0" smtClean="0">
                <a:latin typeface="Times New Roman" pitchFamily="18" charset="0"/>
                <a:cs typeface="Times New Roman" pitchFamily="18" charset="0"/>
              </a:rPr>
              <a:t>.</a:t>
            </a:r>
          </a:p>
          <a:p>
            <a:r>
              <a:rPr lang="en-US" sz="2200" dirty="0" smtClean="0">
                <a:latin typeface="Times New Roman" pitchFamily="18" charset="0"/>
                <a:cs typeface="Times New Roman" pitchFamily="18" charset="0"/>
              </a:rPr>
              <a:t>After that as per the inserted coin pages will be delivered to student.</a:t>
            </a:r>
          </a:p>
          <a:p>
            <a:r>
              <a:rPr lang="en-US" sz="2200" dirty="0">
                <a:latin typeface="Times New Roman" pitchFamily="18" charset="0"/>
                <a:cs typeface="Times New Roman" pitchFamily="18" charset="0"/>
              </a:rPr>
              <a:t>One IR sensor is placed at the top of first printer and one IR sensor is placed at the top of second printer.</a:t>
            </a:r>
            <a:r>
              <a:rPr lang="en-US" sz="2200" dirty="0" smtClean="0">
                <a:latin typeface="Times New Roman" pitchFamily="18" charset="0"/>
                <a:cs typeface="Times New Roman" pitchFamily="18" charset="0"/>
              </a:rPr>
              <a:t> </a:t>
            </a:r>
          </a:p>
          <a:p>
            <a:r>
              <a:rPr lang="en-US" sz="2200" dirty="0">
                <a:latin typeface="Times New Roman" pitchFamily="18" charset="0"/>
                <a:cs typeface="Times New Roman" pitchFamily="18" charset="0"/>
              </a:rPr>
              <a:t>When the rack of paper is empty then, due to sensors attached on printer, buzzer will notify user that rack is empty.</a:t>
            </a:r>
          </a:p>
          <a:p>
            <a:endParaRPr lang="en-IN" sz="2200" dirty="0" smtClean="0">
              <a:latin typeface="Times New Roman" pitchFamily="18" charset="0"/>
              <a:cs typeface="Times New Roman" pitchFamily="18" charset="0"/>
            </a:endParaRPr>
          </a:p>
        </p:txBody>
      </p:sp>
    </p:spTree>
    <p:extLst>
      <p:ext uri="{BB962C8B-B14F-4D97-AF65-F5344CB8AC3E}">
        <p14:creationId xmlns:p14="http://schemas.microsoft.com/office/powerpoint/2010/main" val="17534536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736270"/>
            <a:ext cx="11074400" cy="576428"/>
          </a:xfrm>
        </p:spPr>
        <p:txBody>
          <a:bodyPr>
            <a:normAutofit/>
          </a:bodyPr>
          <a:lstStyle/>
          <a:p>
            <a:r>
              <a:rPr lang="en-US" sz="3200" dirty="0">
                <a:latin typeface="Times New Roman" pitchFamily="18" charset="0"/>
                <a:cs typeface="Times New Roman" pitchFamily="18" charset="0"/>
              </a:rPr>
              <a:t>Experimentation And result</a:t>
            </a:r>
          </a:p>
        </p:txBody>
      </p:sp>
      <p:pic>
        <p:nvPicPr>
          <p:cNvPr id="6" name="Picture 2" descr="C:\Users\JADHAV\Desktop\BE Project\screenshots\IMG-20191208-WA000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8764" y="1903515"/>
            <a:ext cx="4785756" cy="335725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C:\Users\JADHAV\Desktop\BE Project\screenshots\IMG-20191208-WA0026.jpg"/>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7080583" y="1095419"/>
            <a:ext cx="3357256" cy="4973448"/>
          </a:xfrm>
          <a:prstGeom prst="rect">
            <a:avLst/>
          </a:prstGeom>
          <a:noFill/>
          <a:ln>
            <a:noFill/>
          </a:ln>
        </p:spPr>
      </p:pic>
    </p:spTree>
    <p:extLst>
      <p:ext uri="{BB962C8B-B14F-4D97-AF65-F5344CB8AC3E}">
        <p14:creationId xmlns:p14="http://schemas.microsoft.com/office/powerpoint/2010/main" val="423504645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effectStyle>
        <a:effectStyle>
          <a:effectLst>
            <a:outerShdw blurRad="57150" dist="38100" dir="5400000" algn="ctr" rotWithShape="0">
              <a:schemeClr val="phClr">
                <a:shade val="9000"/>
                <a:alpha val="48000"/>
                <a:satMod val="105000"/>
              </a:schemeClr>
            </a:outerShdw>
          </a:effectLst>
          <a:scene3d>
            <a:camera prst="orthographicFront">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393</TotalTime>
  <Words>648</Words>
  <Application>Microsoft Office PowerPoint</Application>
  <PresentationFormat>Custom</PresentationFormat>
  <Paragraphs>46</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Flow</vt:lpstr>
      <vt:lpstr>Coin Detection and Counting System</vt:lpstr>
      <vt:lpstr>Abstract</vt:lpstr>
      <vt:lpstr>Introduction</vt:lpstr>
      <vt:lpstr>  EXISTING SYSTEM AND PROPOSED SYSTEM</vt:lpstr>
      <vt:lpstr>Block Diagram of CDCS</vt:lpstr>
      <vt:lpstr>Block Diagram of Paper Vending Machine Based on CDCS</vt:lpstr>
      <vt:lpstr>Working of CDCS</vt:lpstr>
      <vt:lpstr>Working of Paper Vending Machine </vt:lpstr>
      <vt:lpstr>Experimentation And result</vt:lpstr>
      <vt:lpstr>PowerPoint Presentation</vt:lpstr>
      <vt:lpstr>Conclusion </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Multiview Multi-directional Single Shot Attendance System</dc:title>
  <dc:creator>HP</dc:creator>
  <cp:lastModifiedBy>Windows User</cp:lastModifiedBy>
  <cp:revision>38</cp:revision>
  <dcterms:created xsi:type="dcterms:W3CDTF">2020-01-26T14:10:26Z</dcterms:created>
  <dcterms:modified xsi:type="dcterms:W3CDTF">2023-09-04T09:57:40Z</dcterms:modified>
</cp:coreProperties>
</file>

<file path=docProps/thumbnail.jpeg>
</file>